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  <p:sldId id="259" r:id="rId4"/>
    <p:sldId id="261" r:id="rId5"/>
    <p:sldId id="262" r:id="rId6"/>
    <p:sldId id="290" r:id="rId7"/>
    <p:sldId id="291" r:id="rId8"/>
    <p:sldId id="294" r:id="rId9"/>
    <p:sldId id="295" r:id="rId10"/>
    <p:sldId id="296" r:id="rId11"/>
    <p:sldId id="297" r:id="rId12"/>
    <p:sldId id="302" r:id="rId13"/>
    <p:sldId id="301" r:id="rId14"/>
    <p:sldId id="305" r:id="rId15"/>
    <p:sldId id="298" r:id="rId16"/>
    <p:sldId id="299" r:id="rId17"/>
    <p:sldId id="300" r:id="rId18"/>
    <p:sldId id="293" r:id="rId19"/>
    <p:sldId id="303" r:id="rId20"/>
    <p:sldId id="263" r:id="rId21"/>
    <p:sldId id="270" r:id="rId22"/>
    <p:sldId id="271" r:id="rId23"/>
    <p:sldId id="272" r:id="rId24"/>
    <p:sldId id="273" r:id="rId25"/>
    <p:sldId id="274" r:id="rId26"/>
    <p:sldId id="275" r:id="rId27"/>
    <p:sldId id="282" r:id="rId28"/>
    <p:sldId id="283" r:id="rId29"/>
    <p:sldId id="284" r:id="rId30"/>
    <p:sldId id="286" r:id="rId31"/>
    <p:sldId id="287" r:id="rId32"/>
    <p:sldId id="288" r:id="rId33"/>
    <p:sldId id="289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134"/>
    <p:restoredTop sz="94650"/>
  </p:normalViewPr>
  <p:slideViewPr>
    <p:cSldViewPr snapToGrid="0">
      <p:cViewPr varScale="1">
        <p:scale>
          <a:sx n="120" d="100"/>
          <a:sy n="120" d="100"/>
        </p:scale>
        <p:origin x="45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74402-5842-35E0-7E90-6623F03BB4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FF8F84-C707-B671-3C54-A55C234CDB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9F85FB-55BD-3333-1D04-565D3C9364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7CDA28-CED5-B645-8BBE-A7F441CD9D30}" type="datetimeFigureOut">
              <a:rPr lang="en-US" smtClean="0"/>
              <a:t>7/1/24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72A67D-B6A0-5445-5218-F08FB61393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BBD63E-5A29-5404-9014-FCCF99E38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0CDF1-B1D7-AF48-A696-31A9CC1206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6697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F9F680-3196-46AB-28AE-6344AF453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AD5765E-DA04-89A0-FE93-F8A10EF7FF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FC3244-5FC1-7220-682B-BAD1553D8C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7CDA28-CED5-B645-8BBE-A7F441CD9D30}" type="datetimeFigureOut">
              <a:rPr lang="en-US" smtClean="0"/>
              <a:t>7/1/24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62C095-E720-1881-AD80-054842AD17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4C5C91-8764-0603-AE4E-2F593B343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0CDF1-B1D7-AF48-A696-31A9CC1206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749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9AA8970-11CB-9908-37D9-827210E6C5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A1C8C81-E602-35C0-A688-1C1EA7D368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4FDFE7-9C6D-5848-55DE-E7C0F3E5B6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7CDA28-CED5-B645-8BBE-A7F441CD9D30}" type="datetimeFigureOut">
              <a:rPr lang="en-US" smtClean="0"/>
              <a:t>7/1/24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B7CEEB-F723-E818-0B2E-86C42E3EAC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3E6391-50E0-E45C-8AA5-122E6C54BA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0CDF1-B1D7-AF48-A696-31A9CC1206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3798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2AE282-9143-6997-6CCF-2EEAAC251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FEB759-1E04-0EA6-8945-20C68AEE32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920836-334D-B230-AE46-7055770C73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7CDA28-CED5-B645-8BBE-A7F441CD9D30}" type="datetimeFigureOut">
              <a:rPr lang="en-US" smtClean="0"/>
              <a:t>7/1/24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D031D4-8E1E-466C-B5ED-82E300D6BF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12BFD7-1599-713F-BE6A-670FCE1330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0CDF1-B1D7-AF48-A696-31A9CC1206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4591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17851-4557-B3FE-6D26-DEC594364B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BE1201-8228-25A9-1374-C239E082C9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BBF341-EC3B-73D1-CACC-B36FC32CD2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7CDA28-CED5-B645-8BBE-A7F441CD9D30}" type="datetimeFigureOut">
              <a:rPr lang="en-US" smtClean="0"/>
              <a:t>7/1/24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D9933A-6CA9-B1F6-760F-B1C5691B2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D28938-CE1E-726A-DDE1-2DF68A3968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0CDF1-B1D7-AF48-A696-31A9CC1206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9528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0CB167-C3F7-35B2-B7CC-E7BFF114D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854914-EF7E-4766-9672-E9D9435A2A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7DA5AE-47F2-1D6D-F80B-32E85ED995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9E4C79-EEA8-87EA-9A39-0CA0D9A09A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7CDA28-CED5-B645-8BBE-A7F441CD9D30}" type="datetimeFigureOut">
              <a:rPr lang="en-US" smtClean="0"/>
              <a:t>7/1/24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12A7F5-08F8-6F2A-47AE-E1837561B7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0206F1-A68F-92ED-B974-ABAB4C80B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0CDF1-B1D7-AF48-A696-31A9CC1206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3027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490C5-AD18-889F-3ABC-6ADED3FE60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71CAF3-472B-C94D-891A-4FF115EDED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AC3BD9-EB1A-696F-C192-F6C15D41A6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0DFEC20-9B12-9AAC-9925-6F0D19855EA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6687D43-8899-2CBC-E7AC-E538ABC5814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B5517CC-F91E-F2DE-BF47-A94385BCE7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7CDA28-CED5-B645-8BBE-A7F441CD9D30}" type="datetimeFigureOut">
              <a:rPr lang="en-US" smtClean="0"/>
              <a:t>7/1/24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F25F648-1D27-2E8E-3A14-AFBED545FE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D91BAC9-0F39-D477-80E5-2FB72B0D5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0CDF1-B1D7-AF48-A696-31A9CC1206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0920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62F48C-C750-8F52-BB4E-6F98BEA37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07B30E8-37DD-44A6-25A9-791EB0FADA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7CDA28-CED5-B645-8BBE-A7F441CD9D30}" type="datetimeFigureOut">
              <a:rPr lang="en-US" smtClean="0"/>
              <a:t>7/1/24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0ADADA-3ADD-65B2-AFB6-DE6E53AF6E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A0E888-56FE-19F2-926A-156FEA387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0CDF1-B1D7-AF48-A696-31A9CC1206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2567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384ABC-6354-B676-8E59-1652FF0E7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7CDA28-CED5-B645-8BBE-A7F441CD9D30}" type="datetimeFigureOut">
              <a:rPr lang="en-US" smtClean="0"/>
              <a:t>7/1/24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D0ACFF9-4EEA-50B2-358F-0C7D9A32CE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795615-832C-7118-1976-254F65E44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0CDF1-B1D7-AF48-A696-31A9CC1206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8083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04DA8-8D42-F6AA-D94A-FDFED0F5D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6C7C2C-8BA2-791B-626B-1F89E47599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FA26F7-2570-D0C4-58CE-7EFEE0F287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9980A6-21B9-7BFC-6081-4FE19A4245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7CDA28-CED5-B645-8BBE-A7F441CD9D30}" type="datetimeFigureOut">
              <a:rPr lang="en-US" smtClean="0"/>
              <a:t>7/1/24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2F9195-D3CC-B287-1A37-9E3395E6FA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3BD4CB-5D9C-5D4A-42A0-DDE9F6149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0CDF1-B1D7-AF48-A696-31A9CC1206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2163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8CA6F-F778-FCDC-450C-26A70896BF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15798B3-C208-BF96-493C-1D950753F34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8C897F-CF96-C4DF-0841-67E67E7FBA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7EA7B0-8FF4-62A8-AF76-012C7A41C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7CDA28-CED5-B645-8BBE-A7F441CD9D30}" type="datetimeFigureOut">
              <a:rPr lang="en-US" smtClean="0"/>
              <a:t>7/1/24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BE8D16-9ED4-17D6-81BC-9B63BA68C3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D7E900-D595-B4CA-E582-822F5D616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0CDF1-B1D7-AF48-A696-31A9CC1206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2261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68C9768-4BEC-EFAA-D522-EF44F1B47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E21A02-75C2-4A82-12A4-D07225153E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8D6490-0EF7-209E-4701-68A52E7679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E7CDA28-CED5-B645-8BBE-A7F441CD9D30}" type="datetimeFigureOut">
              <a:rPr lang="en-US" smtClean="0"/>
              <a:t>7/1/24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985565-BCF3-56B7-185E-D7B67A8B02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943D6D-F8B7-D8B6-0352-E5C0932968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640CDF1-B1D7-AF48-A696-31A9CC1206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5953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34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36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11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3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012AEC3-1822-87FE-2A3C-AB34FB502D2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303FE2A-1855-63DE-83A4-75194EE04F4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BE3EE2B-0742-4BB8-456C-840EE52AA9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78" t="9799" r="17451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27C52DF9-B210-29D4-6F67-C95EFFA88CE0}"/>
              </a:ext>
            </a:extLst>
          </p:cNvPr>
          <p:cNvSpPr txBox="1">
            <a:spLocks/>
          </p:cNvSpPr>
          <p:nvPr/>
        </p:nvSpPr>
        <p:spPr>
          <a:xfrm>
            <a:off x="409904" y="-1526418"/>
            <a:ext cx="11372192" cy="385247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dirty="0">
                <a:solidFill>
                  <a:schemeClr val="bg1"/>
                </a:solidFill>
              </a:rPr>
              <a:t>Summary Time</a:t>
            </a:r>
          </a:p>
        </p:txBody>
      </p:sp>
    </p:spTree>
    <p:extLst>
      <p:ext uri="{BB962C8B-B14F-4D97-AF65-F5344CB8AC3E}">
        <p14:creationId xmlns:p14="http://schemas.microsoft.com/office/powerpoint/2010/main" val="26131051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0202ADF-B6D0-B7FC-C53D-8EAF33D82D6A}"/>
              </a:ext>
            </a:extLst>
          </p:cNvPr>
          <p:cNvSpPr txBox="1"/>
          <p:nvPr/>
        </p:nvSpPr>
        <p:spPr>
          <a:xfrm>
            <a:off x="540481" y="4242378"/>
            <a:ext cx="1125070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Sim set description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Reference melting point viscosity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Low activation energy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Ts = 100 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No volumetric heating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Description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Low activation energy means viscous material can </a:t>
            </a:r>
            <a:r>
              <a:rPr lang="en-US" dirty="0" err="1"/>
              <a:t>convect</a:t>
            </a:r>
            <a:r>
              <a:rPr lang="en-US" dirty="0"/>
              <a:t> in smaller ice shells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Two small convection cells -&gt; 1 big convective cell at larger depths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2" name="Picture 1" descr="A group of red and blue graphs&#10;&#10;Description automatically generated">
            <a:extLst>
              <a:ext uri="{FF2B5EF4-FFF2-40B4-BE49-F238E27FC236}">
                <a16:creationId xmlns:a16="http://schemas.microsoft.com/office/drawing/2014/main" id="{454B48CF-E3E0-C700-4C49-C5B35A5A48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8117" y="-308344"/>
            <a:ext cx="9334255" cy="391149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C9927C0-E45E-A08E-EA3D-A1532AB089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5211" y="3429001"/>
            <a:ext cx="9870402" cy="819332"/>
          </a:xfrm>
          <a:prstGeom prst="rect">
            <a:avLst/>
          </a:prstGeom>
        </p:spPr>
      </p:pic>
      <p:pic>
        <p:nvPicPr>
          <p:cNvPr id="5" name="Picture 4" descr="A group of graphs showing different sizes of data&#10;&#10;Description automatically generated with medium confidence">
            <a:extLst>
              <a:ext uri="{FF2B5EF4-FFF2-40B4-BE49-F238E27FC236}">
                <a16:creationId xmlns:a16="http://schemas.microsoft.com/office/drawing/2014/main" id="{ED71CD56-0320-A843-1575-43241E5E94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9627" y="-712522"/>
            <a:ext cx="9334255" cy="41415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A41E45B-E525-F7FA-079F-2C146FFE40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5210" y="3455633"/>
            <a:ext cx="9870401" cy="792700"/>
          </a:xfrm>
          <a:prstGeom prst="rect">
            <a:avLst/>
          </a:prstGeom>
        </p:spPr>
      </p:pic>
      <p:pic>
        <p:nvPicPr>
          <p:cNvPr id="7" name="Picture 6" descr="A group of red and blue graphs&#10;&#10;Description automatically generated">
            <a:extLst>
              <a:ext uri="{FF2B5EF4-FFF2-40B4-BE49-F238E27FC236}">
                <a16:creationId xmlns:a16="http://schemas.microsoft.com/office/drawing/2014/main" id="{6088896C-A668-A0AD-EEF5-1064633F35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39624" y="-501278"/>
            <a:ext cx="9334255" cy="395691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BAF68F8-D736-6233-8225-1D010B0EA6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85207" y="3428999"/>
            <a:ext cx="9962067" cy="819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3084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0202ADF-B6D0-B7FC-C53D-8EAF33D82D6A}"/>
              </a:ext>
            </a:extLst>
          </p:cNvPr>
          <p:cNvSpPr txBox="1"/>
          <p:nvPr/>
        </p:nvSpPr>
        <p:spPr>
          <a:xfrm>
            <a:off x="253402" y="4200032"/>
            <a:ext cx="102303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Sim set description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Ref melting point viscosity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high activation energy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Ts = 100 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No volumetric heating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Description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Ref viscosity + high </a:t>
            </a:r>
            <a:r>
              <a:rPr lang="en-US" dirty="0" err="1"/>
              <a:t>Ea</a:t>
            </a:r>
            <a:r>
              <a:rPr lang="en-US" dirty="0"/>
              <a:t> means later convective transition than with ref </a:t>
            </a:r>
            <a:r>
              <a:rPr lang="en-US" dirty="0" err="1"/>
              <a:t>Ea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Late convection, &gt; 20 Km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2" name="Picture 1" descr="A group of red and blue graphs&#10;&#10;Description automatically generated">
            <a:extLst>
              <a:ext uri="{FF2B5EF4-FFF2-40B4-BE49-F238E27FC236}">
                <a16:creationId xmlns:a16="http://schemas.microsoft.com/office/drawing/2014/main" id="{454B48CF-E3E0-C700-4C49-C5B35A5A48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8117" y="-308344"/>
            <a:ext cx="9334255" cy="391149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C9927C0-E45E-A08E-EA3D-A1532AB089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5211" y="3429001"/>
            <a:ext cx="9870402" cy="819332"/>
          </a:xfrm>
          <a:prstGeom prst="rect">
            <a:avLst/>
          </a:prstGeom>
        </p:spPr>
      </p:pic>
      <p:pic>
        <p:nvPicPr>
          <p:cNvPr id="5" name="Picture 4" descr="A group of graphs showing different sizes of data&#10;&#10;Description automatically generated with medium confidence">
            <a:extLst>
              <a:ext uri="{FF2B5EF4-FFF2-40B4-BE49-F238E27FC236}">
                <a16:creationId xmlns:a16="http://schemas.microsoft.com/office/drawing/2014/main" id="{ED71CD56-0320-A843-1575-43241E5E94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9627" y="-712522"/>
            <a:ext cx="9334255" cy="41415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A41E45B-E525-F7FA-079F-2C146FFE40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5210" y="3455633"/>
            <a:ext cx="9870401" cy="792700"/>
          </a:xfrm>
          <a:prstGeom prst="rect">
            <a:avLst/>
          </a:prstGeom>
        </p:spPr>
      </p:pic>
      <p:pic>
        <p:nvPicPr>
          <p:cNvPr id="7" name="Picture 6" descr="A group of red and blue graphs&#10;&#10;Description automatically generated">
            <a:extLst>
              <a:ext uri="{FF2B5EF4-FFF2-40B4-BE49-F238E27FC236}">
                <a16:creationId xmlns:a16="http://schemas.microsoft.com/office/drawing/2014/main" id="{6088896C-A668-A0AD-EEF5-1064633F35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39624" y="-501278"/>
            <a:ext cx="9334255" cy="395691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BAF68F8-D736-6233-8225-1D010B0EA6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85207" y="3428999"/>
            <a:ext cx="9962067" cy="819334"/>
          </a:xfrm>
          <a:prstGeom prst="rect">
            <a:avLst/>
          </a:prstGeom>
        </p:spPr>
      </p:pic>
      <p:pic>
        <p:nvPicPr>
          <p:cNvPr id="9" name="Picture 8" descr="A group of graphs showing the temperature&#10;&#10;Description automatically generated with medium confidence">
            <a:extLst>
              <a:ext uri="{FF2B5EF4-FFF2-40B4-BE49-F238E27FC236}">
                <a16:creationId xmlns:a16="http://schemas.microsoft.com/office/drawing/2014/main" id="{A37D2EB6-EB7E-CCAB-F9FF-EADA2C2B1F8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18114" y="-526405"/>
            <a:ext cx="9334254" cy="395540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17FAAEF-1857-3636-133A-328E0002917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85206" y="3402367"/>
            <a:ext cx="9852925" cy="824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9127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25A03-C708-392F-E09D-64093F30FC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My Pitch</a:t>
            </a:r>
          </a:p>
        </p:txBody>
      </p:sp>
    </p:spTree>
    <p:extLst>
      <p:ext uri="{BB962C8B-B14F-4D97-AF65-F5344CB8AC3E}">
        <p14:creationId xmlns:p14="http://schemas.microsoft.com/office/powerpoint/2010/main" val="13596017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B253ADD-F3F1-8119-BDA4-77528B64A8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791" y="887504"/>
            <a:ext cx="2317438" cy="597049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9D020D9-8CC5-619D-DA04-2025BDA41E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8201" y="887504"/>
            <a:ext cx="2317438" cy="597049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4203E02-C0DC-D4BC-652A-CF86BBE1EC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2864" y="887505"/>
            <a:ext cx="2317438" cy="597049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B886244-A30D-1F62-5A02-C98CA4625B75}"/>
              </a:ext>
            </a:extLst>
          </p:cNvPr>
          <p:cNvSpPr txBox="1"/>
          <p:nvPr/>
        </p:nvSpPr>
        <p:spPr>
          <a:xfrm>
            <a:off x="529713" y="295843"/>
            <a:ext cx="1331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Conductive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CEE513-F435-367B-8CDF-AA48761354F3}"/>
              </a:ext>
            </a:extLst>
          </p:cNvPr>
          <p:cNvSpPr txBox="1"/>
          <p:nvPr/>
        </p:nvSpPr>
        <p:spPr>
          <a:xfrm>
            <a:off x="5138762" y="295843"/>
            <a:ext cx="1296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Convective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5B80FD-20A6-9007-EEFD-A398BDA8C27E}"/>
              </a:ext>
            </a:extLst>
          </p:cNvPr>
          <p:cNvSpPr txBox="1"/>
          <p:nvPr/>
        </p:nvSpPr>
        <p:spPr>
          <a:xfrm>
            <a:off x="8622864" y="295843"/>
            <a:ext cx="2373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Vigorously Convective</a:t>
            </a:r>
          </a:p>
        </p:txBody>
      </p:sp>
    </p:spTree>
    <p:extLst>
      <p:ext uri="{BB962C8B-B14F-4D97-AF65-F5344CB8AC3E}">
        <p14:creationId xmlns:p14="http://schemas.microsoft.com/office/powerpoint/2010/main" val="6618120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B253ADD-F3F1-8119-BDA4-77528B64A8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7507"/>
            <a:ext cx="2317438" cy="597049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9D020D9-8CC5-619D-DA04-2025BDA41E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7438" y="887506"/>
            <a:ext cx="2317438" cy="597049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4203E02-C0DC-D4BC-652A-CF86BBE1EC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8201" y="887505"/>
            <a:ext cx="2317438" cy="597049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B886244-A30D-1F62-5A02-C98CA4625B75}"/>
              </a:ext>
            </a:extLst>
          </p:cNvPr>
          <p:cNvSpPr txBox="1"/>
          <p:nvPr/>
        </p:nvSpPr>
        <p:spPr>
          <a:xfrm>
            <a:off x="529713" y="295843"/>
            <a:ext cx="1331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Conductive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CEE513-F435-367B-8CDF-AA48761354F3}"/>
              </a:ext>
            </a:extLst>
          </p:cNvPr>
          <p:cNvSpPr txBox="1"/>
          <p:nvPr/>
        </p:nvSpPr>
        <p:spPr>
          <a:xfrm>
            <a:off x="2317438" y="295843"/>
            <a:ext cx="1296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Convective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5B80FD-20A6-9007-EEFD-A398BDA8C27E}"/>
              </a:ext>
            </a:extLst>
          </p:cNvPr>
          <p:cNvSpPr txBox="1"/>
          <p:nvPr/>
        </p:nvSpPr>
        <p:spPr>
          <a:xfrm>
            <a:off x="4069705" y="333507"/>
            <a:ext cx="2373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Vigorously Convective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E54FCB3-02DE-9E62-FBB0-6528E53169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9169" y="1596406"/>
            <a:ext cx="5392831" cy="3665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2550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913BE6-D970-4C7D-4F77-3B81CA6C8E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My pitch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031B28E-05F6-7831-72E6-17113DC415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72127" y="1525054"/>
            <a:ext cx="5119873" cy="4967821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1800" dirty="0"/>
              <a:t>Get simulations from GAIA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Accurately turn the ”depth to eutectic” patterns into “sparse echoes”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Starting point</a:t>
            </a:r>
          </a:p>
          <a:p>
            <a:r>
              <a:rPr lang="en-US" sz="1800" dirty="0"/>
              <a:t>Can you predict convective vigor from sparse echo of the eutectic melt?</a:t>
            </a:r>
          </a:p>
          <a:p>
            <a:pPr lvl="1"/>
            <a:r>
              <a:rPr lang="en-US" sz="1400" b="1" dirty="0"/>
              <a:t>Conductive</a:t>
            </a:r>
          </a:p>
          <a:p>
            <a:pPr lvl="1"/>
            <a:r>
              <a:rPr lang="en-US" sz="1400" b="1" dirty="0"/>
              <a:t>Convective</a:t>
            </a:r>
          </a:p>
          <a:p>
            <a:pPr lvl="1"/>
            <a:r>
              <a:rPr lang="en-US" sz="1400" b="1" dirty="0"/>
              <a:t>Vigorously Convective</a:t>
            </a:r>
            <a:endParaRPr lang="en-US" sz="1400" dirty="0"/>
          </a:p>
          <a:p>
            <a:pPr marL="457200" lvl="1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sz="1800" dirty="0"/>
              <a:t>Key parameters used for prediction</a:t>
            </a:r>
          </a:p>
          <a:p>
            <a:r>
              <a:rPr lang="en-US" sz="1800" dirty="0"/>
              <a:t>*Average depth to eutectic</a:t>
            </a:r>
          </a:p>
          <a:p>
            <a:r>
              <a:rPr lang="en-US" sz="1800" dirty="0"/>
              <a:t>*Eutectic pattern</a:t>
            </a:r>
          </a:p>
          <a:p>
            <a:pPr lvl="1"/>
            <a:r>
              <a:rPr lang="en-US" sz="1400" b="1" dirty="0"/>
              <a:t>Flat line</a:t>
            </a:r>
          </a:p>
          <a:p>
            <a:pPr lvl="1"/>
            <a:r>
              <a:rPr lang="en-US" sz="1400" b="1" dirty="0"/>
              <a:t>Symmetrical</a:t>
            </a:r>
          </a:p>
          <a:p>
            <a:pPr lvl="1"/>
            <a:r>
              <a:rPr lang="en-US" sz="1400" b="1" dirty="0"/>
              <a:t>Chaotic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F143D93-74C8-FDE2-866A-CEDBB64548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317438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30ACEB9-A834-A870-6C84-B69AC6C55D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9359" y="1690688"/>
            <a:ext cx="4662769" cy="370086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1A22FD4-F763-1BCE-1880-1C761DB8E6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2616" y="1479824"/>
            <a:ext cx="4859510" cy="3911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0927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72F18-85C9-0EB2-BA3B-140E8FBC8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My Pitch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39FEDE-3389-DB44-FBFC-6D28638BB7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317438" cy="68580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9C99D5D-6D41-4F0A-F68B-041847BF218D}"/>
              </a:ext>
            </a:extLst>
          </p:cNvPr>
          <p:cNvCxnSpPr>
            <a:cxnSpLocks/>
          </p:cNvCxnSpPr>
          <p:nvPr/>
        </p:nvCxnSpPr>
        <p:spPr>
          <a:xfrm>
            <a:off x="2209862" y="2514600"/>
            <a:ext cx="842620" cy="0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DD5A1E6-7753-7A93-61D8-6D733F5378AA}"/>
              </a:ext>
            </a:extLst>
          </p:cNvPr>
          <p:cNvCxnSpPr>
            <a:cxnSpLocks/>
          </p:cNvCxnSpPr>
          <p:nvPr/>
        </p:nvCxnSpPr>
        <p:spPr>
          <a:xfrm>
            <a:off x="6934860" y="2411506"/>
            <a:ext cx="1079587" cy="0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Content Placeholder 3">
            <a:extLst>
              <a:ext uri="{FF2B5EF4-FFF2-40B4-BE49-F238E27FC236}">
                <a16:creationId xmlns:a16="http://schemas.microsoft.com/office/drawing/2014/main" id="{E0340B28-7D28-37FE-B48E-0C20DE41C1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6293" y="970056"/>
            <a:ext cx="3632200" cy="2882900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257AF6C-32D7-CB91-4CF6-85F4BC166F6D}"/>
              </a:ext>
            </a:extLst>
          </p:cNvPr>
          <p:cNvCxnSpPr>
            <a:cxnSpLocks/>
          </p:cNvCxnSpPr>
          <p:nvPr/>
        </p:nvCxnSpPr>
        <p:spPr>
          <a:xfrm flipH="1">
            <a:off x="6499064" y="3870448"/>
            <a:ext cx="1802052" cy="1124714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AE6B5EC-DC47-26E8-D8B2-6EB05670AAC4}"/>
              </a:ext>
            </a:extLst>
          </p:cNvPr>
          <p:cNvCxnSpPr>
            <a:cxnSpLocks/>
          </p:cNvCxnSpPr>
          <p:nvPr/>
        </p:nvCxnSpPr>
        <p:spPr>
          <a:xfrm flipH="1">
            <a:off x="9321134" y="3882694"/>
            <a:ext cx="573145" cy="1481468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0C191B3-0D82-460E-8ADB-B9488DE39410}"/>
              </a:ext>
            </a:extLst>
          </p:cNvPr>
          <p:cNvCxnSpPr>
            <a:cxnSpLocks/>
          </p:cNvCxnSpPr>
          <p:nvPr/>
        </p:nvCxnSpPr>
        <p:spPr>
          <a:xfrm>
            <a:off x="11212117" y="3747574"/>
            <a:ext cx="141683" cy="1806061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44DC14F0-535A-C211-6798-053EA2F2B466}"/>
              </a:ext>
            </a:extLst>
          </p:cNvPr>
          <p:cNvSpPr txBox="1"/>
          <p:nvPr/>
        </p:nvSpPr>
        <p:spPr>
          <a:xfrm>
            <a:off x="5445545" y="5123232"/>
            <a:ext cx="1331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Conductive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798F438-9939-1647-4A18-487D859C1250}"/>
              </a:ext>
            </a:extLst>
          </p:cNvPr>
          <p:cNvSpPr txBox="1"/>
          <p:nvPr/>
        </p:nvSpPr>
        <p:spPr>
          <a:xfrm>
            <a:off x="8373076" y="5344412"/>
            <a:ext cx="1296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Convective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71D7F35-C21D-E578-8E95-F4ACE8318D1C}"/>
              </a:ext>
            </a:extLst>
          </p:cNvPr>
          <p:cNvSpPr txBox="1"/>
          <p:nvPr/>
        </p:nvSpPr>
        <p:spPr>
          <a:xfrm>
            <a:off x="9894279" y="5543408"/>
            <a:ext cx="2373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Vigorously Convective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5D553CF-BBFE-C63F-4498-9319C77E9275}"/>
              </a:ext>
            </a:extLst>
          </p:cNvPr>
          <p:cNvCxnSpPr>
            <a:cxnSpLocks/>
          </p:cNvCxnSpPr>
          <p:nvPr/>
        </p:nvCxnSpPr>
        <p:spPr>
          <a:xfrm flipH="1">
            <a:off x="7884683" y="5719716"/>
            <a:ext cx="505400" cy="531718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0B6F8C9-93D1-F3BE-C299-6A440CC7FAB4}"/>
              </a:ext>
            </a:extLst>
          </p:cNvPr>
          <p:cNvCxnSpPr>
            <a:cxnSpLocks/>
          </p:cNvCxnSpPr>
          <p:nvPr/>
        </p:nvCxnSpPr>
        <p:spPr>
          <a:xfrm flipH="1">
            <a:off x="8750729" y="5651853"/>
            <a:ext cx="123120" cy="899463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99BC76F-4416-FFDA-9D8D-292C8D9CB337}"/>
              </a:ext>
            </a:extLst>
          </p:cNvPr>
          <p:cNvCxnSpPr>
            <a:cxnSpLocks/>
          </p:cNvCxnSpPr>
          <p:nvPr/>
        </p:nvCxnSpPr>
        <p:spPr>
          <a:xfrm>
            <a:off x="9345236" y="5709375"/>
            <a:ext cx="291067" cy="629814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0E9544DE-2363-1BCF-E35E-DB7C36F7E3F3}"/>
              </a:ext>
            </a:extLst>
          </p:cNvPr>
          <p:cNvSpPr txBox="1"/>
          <p:nvPr/>
        </p:nvSpPr>
        <p:spPr>
          <a:xfrm>
            <a:off x="7035633" y="6339189"/>
            <a:ext cx="1329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Grain size ?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F142B09-8946-F2C0-4E18-E9294A166D90}"/>
              </a:ext>
            </a:extLst>
          </p:cNvPr>
          <p:cNvSpPr txBox="1"/>
          <p:nvPr/>
        </p:nvSpPr>
        <p:spPr>
          <a:xfrm>
            <a:off x="8086226" y="6515013"/>
            <a:ext cx="1329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Viscosity?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9554886-A233-2B3C-7D01-3A78B0472F98}"/>
              </a:ext>
            </a:extLst>
          </p:cNvPr>
          <p:cNvSpPr txBox="1"/>
          <p:nvPr/>
        </p:nvSpPr>
        <p:spPr>
          <a:xfrm>
            <a:off x="9357890" y="6288691"/>
            <a:ext cx="1329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Ea</a:t>
            </a:r>
            <a:r>
              <a:rPr lang="en-US" dirty="0"/>
              <a:t>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1D995C-5C18-F100-1249-ED2E94CABB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9777" y="1234919"/>
            <a:ext cx="3874119" cy="320082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914616-08C3-D205-EB88-15B280E021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8908" y="711896"/>
            <a:ext cx="3874119" cy="311852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3662FA5-C431-E5EE-5CE3-A4A64362A849}"/>
              </a:ext>
            </a:extLst>
          </p:cNvPr>
          <p:cNvSpPr/>
          <p:nvPr/>
        </p:nvSpPr>
        <p:spPr>
          <a:xfrm>
            <a:off x="8676166" y="1924491"/>
            <a:ext cx="1127231" cy="1433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A2C1CB0-BE7D-DBA5-5793-15DBFB0C2872}"/>
              </a:ext>
            </a:extLst>
          </p:cNvPr>
          <p:cNvSpPr/>
          <p:nvPr/>
        </p:nvSpPr>
        <p:spPr>
          <a:xfrm>
            <a:off x="9723120" y="1784431"/>
            <a:ext cx="1274714" cy="15732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E4BBBC9-226D-1C2C-F82D-7AC81F120B22}"/>
              </a:ext>
            </a:extLst>
          </p:cNvPr>
          <p:cNvSpPr/>
          <p:nvPr/>
        </p:nvSpPr>
        <p:spPr>
          <a:xfrm>
            <a:off x="10997834" y="1755021"/>
            <a:ext cx="858044" cy="16739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8310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86AF332-E758-76D6-51D8-34E9C25F39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471" y="2222354"/>
            <a:ext cx="3810747" cy="30246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EFF76F5-0AC1-9F4B-6275-C89EB80E20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9580" y="2238474"/>
            <a:ext cx="3790437" cy="300849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246E68F-DF84-F2DC-593F-BB84C73073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4576" y="2238474"/>
            <a:ext cx="3737424" cy="300849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C00FAEE-5904-C59F-C2E1-78A2188DA5C1}"/>
              </a:ext>
            </a:extLst>
          </p:cNvPr>
          <p:cNvSpPr txBox="1"/>
          <p:nvPr/>
        </p:nvSpPr>
        <p:spPr>
          <a:xfrm>
            <a:off x="1463230" y="1869142"/>
            <a:ext cx="1331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Conductive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A9C66D-B70C-6384-B0AA-819E6CA01CC0}"/>
              </a:ext>
            </a:extLst>
          </p:cNvPr>
          <p:cNvSpPr txBox="1"/>
          <p:nvPr/>
        </p:nvSpPr>
        <p:spPr>
          <a:xfrm>
            <a:off x="5730430" y="1869142"/>
            <a:ext cx="1296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Convective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5642BBA-1EBD-D654-FF58-91777A38EA3B}"/>
              </a:ext>
            </a:extLst>
          </p:cNvPr>
          <p:cNvSpPr txBox="1"/>
          <p:nvPr/>
        </p:nvSpPr>
        <p:spPr>
          <a:xfrm>
            <a:off x="9214532" y="1869142"/>
            <a:ext cx="2373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Vigorously Convective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434FA94-18D1-3280-3D45-9BFA7D32A2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471" y="2238474"/>
            <a:ext cx="3810746" cy="302461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C46F8E4-C151-22B5-682C-B05B218185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75461" y="2200535"/>
            <a:ext cx="3784555" cy="30464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DC12FE3-19A9-FD8C-F0A0-58C3ED1F2D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84378" y="2200535"/>
            <a:ext cx="3804581" cy="3062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9712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A8D081-24E1-D866-60EC-FE20981950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2986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All </a:t>
            </a:r>
            <a:r>
              <a:rPr lang="en-US" dirty="0" err="1"/>
              <a:t>Comaprisons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57993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B65D3-965C-E1ED-3857-CFCE6B693C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Kalousova</a:t>
            </a:r>
            <a:r>
              <a:rPr lang="en-US" dirty="0"/>
              <a:t> Paper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C47B0C-3BBF-AD15-AD0C-9B177546E9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Varied 5 variables</a:t>
            </a:r>
          </a:p>
          <a:p>
            <a:endParaRPr lang="en-US" dirty="0"/>
          </a:p>
          <a:p>
            <a:r>
              <a:rPr lang="en-US" dirty="0">
                <a:effectLst/>
              </a:rPr>
              <a:t>𝜂</a:t>
            </a:r>
            <a:r>
              <a:rPr lang="en-US" baseline="-25000" dirty="0">
                <a:effectLst/>
              </a:rPr>
              <a:t>0</a:t>
            </a:r>
            <a:r>
              <a:rPr lang="en-US" dirty="0">
                <a:effectLst/>
              </a:rPr>
              <a:t> – Melting point Viscosity (</a:t>
            </a:r>
            <a:r>
              <a:rPr lang="en-US" dirty="0" err="1">
                <a:effectLst/>
              </a:rPr>
              <a:t>PaS</a:t>
            </a:r>
            <a:r>
              <a:rPr lang="en-US" dirty="0"/>
              <a:t>), ref 10^14  </a:t>
            </a:r>
            <a:r>
              <a:rPr lang="en-US" dirty="0" err="1"/>
              <a:t>PaS</a:t>
            </a:r>
            <a:endParaRPr lang="en-US" dirty="0"/>
          </a:p>
          <a:p>
            <a:endParaRPr lang="en-US" dirty="0">
              <a:effectLst/>
            </a:endParaRPr>
          </a:p>
          <a:p>
            <a:r>
              <a:rPr lang="en-US" dirty="0" err="1">
                <a:effectLst/>
              </a:rPr>
              <a:t>E</a:t>
            </a:r>
            <a:r>
              <a:rPr lang="en-US" baseline="-25000" dirty="0" err="1">
                <a:effectLst/>
              </a:rPr>
              <a:t>a</a:t>
            </a:r>
            <a:r>
              <a:rPr lang="en-US" dirty="0"/>
              <a:t> </a:t>
            </a:r>
            <a:r>
              <a:rPr lang="en-US" dirty="0">
                <a:effectLst/>
              </a:rPr>
              <a:t>– Activation Energy (J/mol), ref 5 * 10^4  J/mol</a:t>
            </a:r>
          </a:p>
          <a:p>
            <a:endParaRPr lang="en-US" dirty="0">
              <a:effectLst/>
            </a:endParaRPr>
          </a:p>
          <a:p>
            <a:r>
              <a:rPr lang="en-US" dirty="0"/>
              <a:t>T</a:t>
            </a:r>
            <a:r>
              <a:rPr lang="en-US" baseline="-25000" dirty="0"/>
              <a:t>s</a:t>
            </a:r>
            <a:r>
              <a:rPr lang="en-US" dirty="0"/>
              <a:t> – Surface Temp (K), ref 100 K</a:t>
            </a:r>
          </a:p>
          <a:p>
            <a:endParaRPr lang="en-US" dirty="0"/>
          </a:p>
          <a:p>
            <a:r>
              <a:rPr lang="en-US" dirty="0">
                <a:effectLst/>
              </a:rPr>
              <a:t>H</a:t>
            </a:r>
            <a:r>
              <a:rPr lang="en-US" baseline="-25000" dirty="0">
                <a:effectLst/>
              </a:rPr>
              <a:t>m</a:t>
            </a:r>
            <a:r>
              <a:rPr lang="en-US" dirty="0">
                <a:effectLst/>
              </a:rPr>
              <a:t> – Magnitude of Volumetric Heating (W/m^3), ref 0 /m^3</a:t>
            </a:r>
          </a:p>
          <a:p>
            <a:endParaRPr lang="en-US" baseline="-25000" dirty="0">
              <a:effectLst/>
            </a:endParaRPr>
          </a:p>
          <a:p>
            <a:r>
              <a:rPr lang="en-US" dirty="0">
                <a:effectLst/>
              </a:rPr>
              <a:t>D  - Ice shell depth (km), no ref</a:t>
            </a:r>
          </a:p>
          <a:p>
            <a:endParaRPr lang="en-US" dirty="0">
              <a:effectLst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28290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984E9-889A-9E21-9B82-EBE59ED48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Taco Paper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E48C38-2CFA-0FF9-4A8C-3D41456E88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First of all, black and white visuals are gorgeous</a:t>
            </a:r>
          </a:p>
          <a:p>
            <a:endParaRPr lang="en-US" dirty="0"/>
          </a:p>
          <a:p>
            <a:r>
              <a:rPr lang="en-US" dirty="0"/>
              <a:t>Research Question – Using REASON, what besides the detection of the ocean can we use to constrain geophysical/geothermal properties of Europa?</a:t>
            </a:r>
          </a:p>
          <a:p>
            <a:pPr lvl="1"/>
            <a:endParaRPr lang="en-US" dirty="0"/>
          </a:p>
          <a:p>
            <a:r>
              <a:rPr lang="en-US" dirty="0"/>
              <a:t>Answer – Sparse echoes</a:t>
            </a:r>
          </a:p>
          <a:p>
            <a:pPr lvl="1"/>
            <a:r>
              <a:rPr lang="en-US" dirty="0"/>
              <a:t>Pore-curing</a:t>
            </a:r>
          </a:p>
          <a:p>
            <a:pPr lvl="1"/>
            <a:r>
              <a:rPr lang="en-US" dirty="0"/>
              <a:t>Eutectic melt</a:t>
            </a:r>
          </a:p>
          <a:p>
            <a:pPr lvl="1"/>
            <a:r>
              <a:rPr lang="en-US" dirty="0"/>
              <a:t>Unattributed echoes</a:t>
            </a:r>
          </a:p>
          <a:p>
            <a:pPr lvl="3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7339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CE064-C55C-1DAA-6750-3F3C6BE59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endParaRPr lang="en-US" dirty="0"/>
          </a:p>
        </p:txBody>
      </p:sp>
      <p:pic>
        <p:nvPicPr>
          <p:cNvPr id="5" name="Content Placeholder 4" descr="A diagram of heat waves&#10;&#10;Description automatically generated with medium confidence">
            <a:extLst>
              <a:ext uri="{FF2B5EF4-FFF2-40B4-BE49-F238E27FC236}">
                <a16:creationId xmlns:a16="http://schemas.microsoft.com/office/drawing/2014/main" id="{3E37AF2E-CD04-78E5-0947-A60BBC6131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2613" y="68483"/>
            <a:ext cx="11243028" cy="4489403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0202ADF-B6D0-B7FC-C53D-8EAF33D82D6A}"/>
              </a:ext>
            </a:extLst>
          </p:cNvPr>
          <p:cNvSpPr txBox="1"/>
          <p:nvPr/>
        </p:nvSpPr>
        <p:spPr>
          <a:xfrm>
            <a:off x="614913" y="4391238"/>
            <a:ext cx="1125070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Sim set description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Vary ice shell depth (5-30 km)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No volumetric heating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Behavior change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Conductive shell until D &gt; 15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Large shell leads to single plumes fusing/larger convective cells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Straight line vs. symmetrical pattern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Eutectic zone increases if convective with increasing ice shell depth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2623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0202ADF-B6D0-B7FC-C53D-8EAF33D82D6A}"/>
              </a:ext>
            </a:extLst>
          </p:cNvPr>
          <p:cNvSpPr txBox="1"/>
          <p:nvPr/>
        </p:nvSpPr>
        <p:spPr>
          <a:xfrm>
            <a:off x="721243" y="4865920"/>
            <a:ext cx="1125070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Sim set description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Same as before, but with Volumetric Heating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Behavior change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With Volumetric heating, convection forms earlier (5-15 km)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Symmetry vs Flat line still, but symmetry ruined by volumetric heating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Still a decrease in depth to eutectic with increasing ice shell thickness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4" name="Picture 3" descr="A group of images of different colors&#10;&#10;Description automatically generated with medium confidence">
            <a:extLst>
              <a:ext uri="{FF2B5EF4-FFF2-40B4-BE49-F238E27FC236}">
                <a16:creationId xmlns:a16="http://schemas.microsoft.com/office/drawing/2014/main" id="{B9779722-AD26-A08D-F218-D92D505E89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035" y="0"/>
            <a:ext cx="10665929" cy="417013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4CCA78-9C51-C249-C90C-36A580A524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0185" y="4045597"/>
            <a:ext cx="9469544" cy="874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960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CE064-C55C-1DAA-6750-3F3C6BE59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202ADF-B6D0-B7FC-C53D-8EAF33D82D6A}"/>
              </a:ext>
            </a:extLst>
          </p:cNvPr>
          <p:cNvSpPr txBox="1"/>
          <p:nvPr/>
        </p:nvSpPr>
        <p:spPr>
          <a:xfrm>
            <a:off x="838200" y="4455038"/>
            <a:ext cx="1125070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Sim set description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No volumetric heating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Ts 50 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Behavior change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More conductive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Decreases rate of increasing eutectic depth with ice shell depth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Plume fusion likely &gt;&gt; 30 Km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8" name="Picture 17" descr="A group of graphs showing the same size&#10;&#10;Description automatically generated with medium confidence">
            <a:extLst>
              <a:ext uri="{FF2B5EF4-FFF2-40B4-BE49-F238E27FC236}">
                <a16:creationId xmlns:a16="http://schemas.microsoft.com/office/drawing/2014/main" id="{3490F8FC-587C-D3AF-8240-C43006141D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723" y="-368277"/>
            <a:ext cx="9477671" cy="413524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3C77CB1-2B57-EFAB-5573-12C83FD134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723" y="3702698"/>
            <a:ext cx="9074003" cy="737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5234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0202ADF-B6D0-B7FC-C53D-8EAF33D82D6A}"/>
              </a:ext>
            </a:extLst>
          </p:cNvPr>
          <p:cNvSpPr txBox="1"/>
          <p:nvPr/>
        </p:nvSpPr>
        <p:spPr>
          <a:xfrm>
            <a:off x="838201" y="4529466"/>
            <a:ext cx="1125070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Sim set description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Ts = 50 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With volumetric heating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Description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Volumetric heating causes convection to appear at smaller ice shell depths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3 cell convection in a 50 km span instead of 2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Increasing ice shell depth increases convective </a:t>
            </a:r>
            <a:r>
              <a:rPr lang="en-US" b="1" dirty="0"/>
              <a:t>cell size</a:t>
            </a:r>
            <a:r>
              <a:rPr lang="en-US" dirty="0"/>
              <a:t>, but decreases convective cell </a:t>
            </a:r>
            <a:r>
              <a:rPr lang="en-US" b="1" dirty="0"/>
              <a:t>frequency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418ADD0-B5ED-CC28-6486-63F7D2491F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4871" y="3627793"/>
            <a:ext cx="8573017" cy="728426"/>
          </a:xfrm>
          <a:prstGeom prst="rect">
            <a:avLst/>
          </a:prstGeom>
        </p:spPr>
      </p:pic>
      <p:pic>
        <p:nvPicPr>
          <p:cNvPr id="11" name="Picture 10" descr="A group of graphs showing the different types of data&#10;&#10;Description automatically generated with medium confidence">
            <a:extLst>
              <a:ext uri="{FF2B5EF4-FFF2-40B4-BE49-F238E27FC236}">
                <a16:creationId xmlns:a16="http://schemas.microsoft.com/office/drawing/2014/main" id="{FF73510E-D812-3C94-4958-ECAAA0F369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21" y="-110334"/>
            <a:ext cx="9157808" cy="3738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3093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0202ADF-B6D0-B7FC-C53D-8EAF33D82D6A}"/>
              </a:ext>
            </a:extLst>
          </p:cNvPr>
          <p:cNvSpPr txBox="1"/>
          <p:nvPr/>
        </p:nvSpPr>
        <p:spPr>
          <a:xfrm>
            <a:off x="838201" y="4529466"/>
            <a:ext cx="1125070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Sim set description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Lower N0 (melting point viscosity), 10^14 Pa s-&gt; 10^13 Pa 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No volumetric heating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Ts 100 K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Description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Convection forms very early, 5 km – 10 km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First instance of vigorous convection/unstable plumes &gt; 20 km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9358643-D655-16B4-1B2F-0834F9E7AA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1" y="-180872"/>
            <a:ext cx="9932582" cy="383672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BC4C970-6143-62A8-CD92-6BF5B8FB02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552" y="3572541"/>
            <a:ext cx="8911517" cy="651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6816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0202ADF-B6D0-B7FC-C53D-8EAF33D82D6A}"/>
              </a:ext>
            </a:extLst>
          </p:cNvPr>
          <p:cNvSpPr txBox="1"/>
          <p:nvPr/>
        </p:nvSpPr>
        <p:spPr>
          <a:xfrm>
            <a:off x="838201" y="4529466"/>
            <a:ext cx="1125070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Sim set description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Low Melting point viscosity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With Volumetric heating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Behavior change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Volumetric heating decreases depth to eutectic (significant decrease relative to ice shell depth)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Two plume -&gt; One plume -&gt; two plume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3" name="Picture 2" descr="A group of red and blue graphs&#10;&#10;Description automatically generated">
            <a:extLst>
              <a:ext uri="{FF2B5EF4-FFF2-40B4-BE49-F238E27FC236}">
                <a16:creationId xmlns:a16="http://schemas.microsoft.com/office/drawing/2014/main" id="{09274B13-92B6-38BF-DE99-AD5B03A93A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8117" y="-308344"/>
            <a:ext cx="9334255" cy="391149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ED433E8-24C4-90DD-B7E9-6093313C5C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5211" y="3429001"/>
            <a:ext cx="9870402" cy="819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1593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0202ADF-B6D0-B7FC-C53D-8EAF33D82D6A}"/>
              </a:ext>
            </a:extLst>
          </p:cNvPr>
          <p:cNvSpPr txBox="1"/>
          <p:nvPr/>
        </p:nvSpPr>
        <p:spPr>
          <a:xfrm>
            <a:off x="838201" y="4529466"/>
            <a:ext cx="1125070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Sim set description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High melting point viscosity (10^15 Pa 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No volumetric heating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Ts = 100 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Description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Very conductive – so far the largest control of convective vigor is melting point viscosity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even more so then ice shell depth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2" name="Picture 1" descr="A group of red and blue graphs&#10;&#10;Description automatically generated">
            <a:extLst>
              <a:ext uri="{FF2B5EF4-FFF2-40B4-BE49-F238E27FC236}">
                <a16:creationId xmlns:a16="http://schemas.microsoft.com/office/drawing/2014/main" id="{454B48CF-E3E0-C700-4C49-C5B35A5A48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8117" y="-308344"/>
            <a:ext cx="9334255" cy="391149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C9927C0-E45E-A08E-EA3D-A1532AB089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5211" y="3429001"/>
            <a:ext cx="9870402" cy="819332"/>
          </a:xfrm>
          <a:prstGeom prst="rect">
            <a:avLst/>
          </a:prstGeom>
        </p:spPr>
      </p:pic>
      <p:pic>
        <p:nvPicPr>
          <p:cNvPr id="5" name="Picture 4" descr="A group of graphs showing different sizes of data&#10;&#10;Description automatically generated with medium confidence">
            <a:extLst>
              <a:ext uri="{FF2B5EF4-FFF2-40B4-BE49-F238E27FC236}">
                <a16:creationId xmlns:a16="http://schemas.microsoft.com/office/drawing/2014/main" id="{ED71CD56-0320-A843-1575-43241E5E94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9627" y="-712522"/>
            <a:ext cx="9334255" cy="41415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A41E45B-E525-F7FA-079F-2C146FFE40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5210" y="3455633"/>
            <a:ext cx="9870401" cy="79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1102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0202ADF-B6D0-B7FC-C53D-8EAF33D82D6A}"/>
              </a:ext>
            </a:extLst>
          </p:cNvPr>
          <p:cNvSpPr txBox="1"/>
          <p:nvPr/>
        </p:nvSpPr>
        <p:spPr>
          <a:xfrm>
            <a:off x="838201" y="4529466"/>
            <a:ext cx="1125070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Sim set description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High melting point viscosity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Has volumetric heating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Ts = 100 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Description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Volumetric heating did not sway simulation to become convective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Melting point viscosity too high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2" name="Picture 1" descr="A group of red and blue graphs&#10;&#10;Description automatically generated">
            <a:extLst>
              <a:ext uri="{FF2B5EF4-FFF2-40B4-BE49-F238E27FC236}">
                <a16:creationId xmlns:a16="http://schemas.microsoft.com/office/drawing/2014/main" id="{454B48CF-E3E0-C700-4C49-C5B35A5A48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8117" y="-308344"/>
            <a:ext cx="9334255" cy="391149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C9927C0-E45E-A08E-EA3D-A1532AB089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5211" y="3429001"/>
            <a:ext cx="9870402" cy="8193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A41E45B-E525-F7FA-079F-2C146FFE40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5210" y="3455633"/>
            <a:ext cx="9870401" cy="792700"/>
          </a:xfrm>
          <a:prstGeom prst="rect">
            <a:avLst/>
          </a:prstGeom>
        </p:spPr>
      </p:pic>
      <p:pic>
        <p:nvPicPr>
          <p:cNvPr id="7" name="Picture 6" descr="A group of graphs showing different sizes of data&#10;&#10;Description automatically generated with medium confidence">
            <a:extLst>
              <a:ext uri="{FF2B5EF4-FFF2-40B4-BE49-F238E27FC236}">
                <a16:creationId xmlns:a16="http://schemas.microsoft.com/office/drawing/2014/main" id="{A55933DA-0746-3FD8-5F1B-23B7A9637D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9624" y="-308343"/>
            <a:ext cx="9576375" cy="376397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1A66FC8-2E5C-F79E-9BA3-C132E6D192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5207" y="3358216"/>
            <a:ext cx="9870401" cy="884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3733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0202ADF-B6D0-B7FC-C53D-8EAF33D82D6A}"/>
              </a:ext>
            </a:extLst>
          </p:cNvPr>
          <p:cNvSpPr txBox="1"/>
          <p:nvPr/>
        </p:nvSpPr>
        <p:spPr>
          <a:xfrm>
            <a:off x="678712" y="4263650"/>
            <a:ext cx="1125070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Sim set description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Low melting point viscosity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Low activation energy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Ts = 100 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No volumetric heating</a:t>
            </a:r>
          </a:p>
          <a:p>
            <a:pPr lvl="1"/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Description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Low activation energy allows convection to form very quicky (&lt;=  5km)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Two convective cells, both unstable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2" name="Picture 1" descr="A group of red and blue graphs&#10;&#10;Description automatically generated">
            <a:extLst>
              <a:ext uri="{FF2B5EF4-FFF2-40B4-BE49-F238E27FC236}">
                <a16:creationId xmlns:a16="http://schemas.microsoft.com/office/drawing/2014/main" id="{454B48CF-E3E0-C700-4C49-C5B35A5A48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8117" y="-308344"/>
            <a:ext cx="9334255" cy="391149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C9927C0-E45E-A08E-EA3D-A1532AB089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5211" y="3429001"/>
            <a:ext cx="9870402" cy="819332"/>
          </a:xfrm>
          <a:prstGeom prst="rect">
            <a:avLst/>
          </a:prstGeom>
        </p:spPr>
      </p:pic>
      <p:pic>
        <p:nvPicPr>
          <p:cNvPr id="5" name="Picture 4" descr="A group of graphs showing different sizes of data&#10;&#10;Description automatically generated with medium confidence">
            <a:extLst>
              <a:ext uri="{FF2B5EF4-FFF2-40B4-BE49-F238E27FC236}">
                <a16:creationId xmlns:a16="http://schemas.microsoft.com/office/drawing/2014/main" id="{ED71CD56-0320-A843-1575-43241E5E94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9627" y="-712522"/>
            <a:ext cx="9334255" cy="41415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A41E45B-E525-F7FA-079F-2C146FFE40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5210" y="3455633"/>
            <a:ext cx="9870401" cy="792700"/>
          </a:xfrm>
          <a:prstGeom prst="rect">
            <a:avLst/>
          </a:prstGeom>
        </p:spPr>
      </p:pic>
      <p:pic>
        <p:nvPicPr>
          <p:cNvPr id="7" name="Picture 6" descr="A diagram of teeth with red and blue colors&#10;&#10;Description automatically generated with medium confidence">
            <a:extLst>
              <a:ext uri="{FF2B5EF4-FFF2-40B4-BE49-F238E27FC236}">
                <a16:creationId xmlns:a16="http://schemas.microsoft.com/office/drawing/2014/main" id="{7C499579-9E95-7997-B191-BC0C41FD72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18114" y="-360703"/>
            <a:ext cx="9355767" cy="381633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C34CE97-2D07-5687-11AA-7255AAF015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93818" y="3507991"/>
            <a:ext cx="11143590" cy="744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3064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0202ADF-B6D0-B7FC-C53D-8EAF33D82D6A}"/>
              </a:ext>
            </a:extLst>
          </p:cNvPr>
          <p:cNvSpPr txBox="1"/>
          <p:nvPr/>
        </p:nvSpPr>
        <p:spPr>
          <a:xfrm>
            <a:off x="540481" y="4242378"/>
            <a:ext cx="1125070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Sim set description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Reference melting point viscosity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Low activation energy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Ts = 100 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No volumetric heating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Description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Low activation energy means viscous material can </a:t>
            </a:r>
            <a:r>
              <a:rPr lang="en-US" dirty="0" err="1"/>
              <a:t>convect</a:t>
            </a:r>
            <a:r>
              <a:rPr lang="en-US" dirty="0"/>
              <a:t> in smaller ice shells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Two small convection cells -&gt; 1 big convective cell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2" name="Picture 1" descr="A group of red and blue graphs&#10;&#10;Description automatically generated">
            <a:extLst>
              <a:ext uri="{FF2B5EF4-FFF2-40B4-BE49-F238E27FC236}">
                <a16:creationId xmlns:a16="http://schemas.microsoft.com/office/drawing/2014/main" id="{454B48CF-E3E0-C700-4C49-C5B35A5A48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8117" y="-308344"/>
            <a:ext cx="9334255" cy="391149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C9927C0-E45E-A08E-EA3D-A1532AB089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5211" y="3429001"/>
            <a:ext cx="9870402" cy="819332"/>
          </a:xfrm>
          <a:prstGeom prst="rect">
            <a:avLst/>
          </a:prstGeom>
        </p:spPr>
      </p:pic>
      <p:pic>
        <p:nvPicPr>
          <p:cNvPr id="5" name="Picture 4" descr="A group of graphs showing different sizes of data&#10;&#10;Description automatically generated with medium confidence">
            <a:extLst>
              <a:ext uri="{FF2B5EF4-FFF2-40B4-BE49-F238E27FC236}">
                <a16:creationId xmlns:a16="http://schemas.microsoft.com/office/drawing/2014/main" id="{ED71CD56-0320-A843-1575-43241E5E94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9627" y="-712522"/>
            <a:ext cx="9334255" cy="41415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A41E45B-E525-F7FA-079F-2C146FFE40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5210" y="3455633"/>
            <a:ext cx="9870401" cy="792700"/>
          </a:xfrm>
          <a:prstGeom prst="rect">
            <a:avLst/>
          </a:prstGeom>
        </p:spPr>
      </p:pic>
      <p:pic>
        <p:nvPicPr>
          <p:cNvPr id="7" name="Picture 6" descr="A group of red and blue graphs&#10;&#10;Description automatically generated">
            <a:extLst>
              <a:ext uri="{FF2B5EF4-FFF2-40B4-BE49-F238E27FC236}">
                <a16:creationId xmlns:a16="http://schemas.microsoft.com/office/drawing/2014/main" id="{6088896C-A668-A0AD-EEF5-1064633F35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39624" y="-501278"/>
            <a:ext cx="9334255" cy="395691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BAF68F8-D736-6233-8225-1D010B0EA6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85207" y="3428999"/>
            <a:ext cx="9962067" cy="819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7483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4F0C12-31D2-3C49-093D-737A7FA10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Taco Paper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83B6E0-0789-5F47-FF8F-4296611602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6060" y="1460500"/>
            <a:ext cx="10515600" cy="503237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Pore Curing – Porous gaps in regolith decreasing with depth</a:t>
            </a:r>
          </a:p>
          <a:p>
            <a:pPr lvl="1"/>
            <a:r>
              <a:rPr lang="en-US" dirty="0"/>
              <a:t>Potentially detectable (Greenland </a:t>
            </a:r>
            <a:r>
              <a:rPr lang="en-US" dirty="0" err="1"/>
              <a:t>Firn</a:t>
            </a:r>
            <a:r>
              <a:rPr lang="en-US" dirty="0"/>
              <a:t>) as a decrease in background power over depth</a:t>
            </a:r>
          </a:p>
          <a:p>
            <a:pPr lvl="1"/>
            <a:r>
              <a:rPr lang="en-US" dirty="0"/>
              <a:t>Low-depth feature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Eutectic Melt – Melt near eutectic </a:t>
            </a:r>
          </a:p>
          <a:p>
            <a:pPr lvl="1"/>
            <a:r>
              <a:rPr lang="en-US" dirty="0"/>
              <a:t>Specific Eutectic - Sea Ice/Zolotov + Shock 2001 model result (237 +-1 K) </a:t>
            </a:r>
          </a:p>
          <a:p>
            <a:pPr lvl="1"/>
            <a:r>
              <a:rPr lang="en-US" dirty="0"/>
              <a:t>High-depth feature</a:t>
            </a:r>
          </a:p>
          <a:p>
            <a:endParaRPr lang="en-US" dirty="0"/>
          </a:p>
          <a:p>
            <a:r>
              <a:rPr lang="en-US" dirty="0"/>
              <a:t>Unattributed echoes – Can’t say if is Pore Curing/Eutectic melt/??</a:t>
            </a:r>
          </a:p>
          <a:p>
            <a:pPr lvl="1"/>
            <a:r>
              <a:rPr lang="en-US" dirty="0"/>
              <a:t>Could be anywhere</a:t>
            </a:r>
          </a:p>
          <a:p>
            <a:pPr lvl="1"/>
            <a:r>
              <a:rPr lang="en-US" dirty="0"/>
              <a:t>Take lowest depth, use to constrain ice shell depth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22771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0202ADF-B6D0-B7FC-C53D-8EAF33D82D6A}"/>
              </a:ext>
            </a:extLst>
          </p:cNvPr>
          <p:cNvSpPr txBox="1"/>
          <p:nvPr/>
        </p:nvSpPr>
        <p:spPr>
          <a:xfrm>
            <a:off x="253402" y="4200032"/>
            <a:ext cx="102303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Sim set description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High melting point viscosity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Low activation energy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Ts = 100 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No volumetric heating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Description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Low </a:t>
            </a:r>
            <a:r>
              <a:rPr lang="en-US" dirty="0" err="1"/>
              <a:t>Ea</a:t>
            </a:r>
            <a:r>
              <a:rPr lang="en-US" dirty="0"/>
              <a:t> means can </a:t>
            </a:r>
            <a:r>
              <a:rPr lang="en-US" dirty="0" err="1"/>
              <a:t>convect</a:t>
            </a:r>
            <a:r>
              <a:rPr lang="en-US" dirty="0"/>
              <a:t> even in very high viscosity, starting at &gt; 15 Km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Stable 2 plume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2" name="Picture 1" descr="A group of red and blue graphs&#10;&#10;Description automatically generated">
            <a:extLst>
              <a:ext uri="{FF2B5EF4-FFF2-40B4-BE49-F238E27FC236}">
                <a16:creationId xmlns:a16="http://schemas.microsoft.com/office/drawing/2014/main" id="{454B48CF-E3E0-C700-4C49-C5B35A5A48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8117" y="-308344"/>
            <a:ext cx="9334255" cy="391149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C9927C0-E45E-A08E-EA3D-A1532AB089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5211" y="3429001"/>
            <a:ext cx="9870402" cy="819332"/>
          </a:xfrm>
          <a:prstGeom prst="rect">
            <a:avLst/>
          </a:prstGeom>
        </p:spPr>
      </p:pic>
      <p:pic>
        <p:nvPicPr>
          <p:cNvPr id="5" name="Picture 4" descr="A group of graphs showing different sizes of data&#10;&#10;Description automatically generated with medium confidence">
            <a:extLst>
              <a:ext uri="{FF2B5EF4-FFF2-40B4-BE49-F238E27FC236}">
                <a16:creationId xmlns:a16="http://schemas.microsoft.com/office/drawing/2014/main" id="{ED71CD56-0320-A843-1575-43241E5E94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9627" y="-712522"/>
            <a:ext cx="9334255" cy="41415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A41E45B-E525-F7FA-079F-2C146FFE40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5210" y="3455633"/>
            <a:ext cx="9870401" cy="792700"/>
          </a:xfrm>
          <a:prstGeom prst="rect">
            <a:avLst/>
          </a:prstGeom>
        </p:spPr>
      </p:pic>
      <p:pic>
        <p:nvPicPr>
          <p:cNvPr id="7" name="Picture 6" descr="A group of red and blue graphs&#10;&#10;Description automatically generated">
            <a:extLst>
              <a:ext uri="{FF2B5EF4-FFF2-40B4-BE49-F238E27FC236}">
                <a16:creationId xmlns:a16="http://schemas.microsoft.com/office/drawing/2014/main" id="{6088896C-A668-A0AD-EEF5-1064633F35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39624" y="-501278"/>
            <a:ext cx="9334255" cy="395691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BAF68F8-D736-6233-8225-1D010B0EA6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85207" y="3428999"/>
            <a:ext cx="9962067" cy="819334"/>
          </a:xfrm>
          <a:prstGeom prst="rect">
            <a:avLst/>
          </a:prstGeom>
        </p:spPr>
      </p:pic>
      <p:pic>
        <p:nvPicPr>
          <p:cNvPr id="9" name="Picture 8" descr="A group of graphs showing the temperature of a car&#10;&#10;Description automatically generated with medium confidence">
            <a:extLst>
              <a:ext uri="{FF2B5EF4-FFF2-40B4-BE49-F238E27FC236}">
                <a16:creationId xmlns:a16="http://schemas.microsoft.com/office/drawing/2014/main" id="{4534FE84-B018-AA91-F411-60690F18D10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18114" y="-571805"/>
            <a:ext cx="9334254" cy="394112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EBF9091-016A-E7DE-3194-037A7CD73D2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85206" y="3279883"/>
            <a:ext cx="9962067" cy="920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582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0202ADF-B6D0-B7FC-C53D-8EAF33D82D6A}"/>
              </a:ext>
            </a:extLst>
          </p:cNvPr>
          <p:cNvSpPr txBox="1"/>
          <p:nvPr/>
        </p:nvSpPr>
        <p:spPr>
          <a:xfrm>
            <a:off x="253402" y="4200032"/>
            <a:ext cx="102303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Sim set description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Low melting point viscosity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High activation energy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Ts = 100K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No volumetric heating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Description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Low viscosity + high </a:t>
            </a:r>
            <a:r>
              <a:rPr lang="en-US" dirty="0" err="1"/>
              <a:t>Ea</a:t>
            </a:r>
            <a:r>
              <a:rPr lang="en-US" dirty="0"/>
              <a:t> means stable convection in small ice shell depths, not in large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Unstable &gt; 20 Km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2" name="Picture 1" descr="A group of red and blue graphs&#10;&#10;Description automatically generated">
            <a:extLst>
              <a:ext uri="{FF2B5EF4-FFF2-40B4-BE49-F238E27FC236}">
                <a16:creationId xmlns:a16="http://schemas.microsoft.com/office/drawing/2014/main" id="{454B48CF-E3E0-C700-4C49-C5B35A5A48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8117" y="-308344"/>
            <a:ext cx="9334255" cy="391149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C9927C0-E45E-A08E-EA3D-A1532AB089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5211" y="3429001"/>
            <a:ext cx="9870402" cy="819332"/>
          </a:xfrm>
          <a:prstGeom prst="rect">
            <a:avLst/>
          </a:prstGeom>
        </p:spPr>
      </p:pic>
      <p:pic>
        <p:nvPicPr>
          <p:cNvPr id="5" name="Picture 4" descr="A group of graphs showing different sizes of data&#10;&#10;Description automatically generated with medium confidence">
            <a:extLst>
              <a:ext uri="{FF2B5EF4-FFF2-40B4-BE49-F238E27FC236}">
                <a16:creationId xmlns:a16="http://schemas.microsoft.com/office/drawing/2014/main" id="{ED71CD56-0320-A843-1575-43241E5E94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9627" y="-712522"/>
            <a:ext cx="9334255" cy="41415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A41E45B-E525-F7FA-079F-2C146FFE40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5210" y="3455633"/>
            <a:ext cx="9870401" cy="792700"/>
          </a:xfrm>
          <a:prstGeom prst="rect">
            <a:avLst/>
          </a:prstGeom>
        </p:spPr>
      </p:pic>
      <p:pic>
        <p:nvPicPr>
          <p:cNvPr id="7" name="Picture 6" descr="A group of red and blue graphs&#10;&#10;Description automatically generated">
            <a:extLst>
              <a:ext uri="{FF2B5EF4-FFF2-40B4-BE49-F238E27FC236}">
                <a16:creationId xmlns:a16="http://schemas.microsoft.com/office/drawing/2014/main" id="{6088896C-A668-A0AD-EEF5-1064633F35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39624" y="-501278"/>
            <a:ext cx="9334255" cy="395691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BAF68F8-D736-6233-8225-1D010B0EA6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85207" y="3428999"/>
            <a:ext cx="9962067" cy="819334"/>
          </a:xfrm>
          <a:prstGeom prst="rect">
            <a:avLst/>
          </a:prstGeom>
        </p:spPr>
      </p:pic>
      <p:pic>
        <p:nvPicPr>
          <p:cNvPr id="9" name="Picture 8" descr="A group of red and blue graphs&#10;&#10;Description automatically generated">
            <a:extLst>
              <a:ext uri="{FF2B5EF4-FFF2-40B4-BE49-F238E27FC236}">
                <a16:creationId xmlns:a16="http://schemas.microsoft.com/office/drawing/2014/main" id="{434A66D6-2BDA-E7AE-3A68-4B4715E4F8F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18114" y="-474580"/>
            <a:ext cx="9334254" cy="393021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998A20B-2BD9-6323-3867-3FD5E1DC17A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85207" y="3364794"/>
            <a:ext cx="9870400" cy="883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3908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0202ADF-B6D0-B7FC-C53D-8EAF33D82D6A}"/>
              </a:ext>
            </a:extLst>
          </p:cNvPr>
          <p:cNvSpPr txBox="1"/>
          <p:nvPr/>
        </p:nvSpPr>
        <p:spPr>
          <a:xfrm>
            <a:off x="253402" y="4200032"/>
            <a:ext cx="102303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Sim set description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Ref melting point viscosity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high activation energy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Ts = 100 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No volumetric heating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Description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Ref viscosity + high </a:t>
            </a:r>
            <a:r>
              <a:rPr lang="en-US" dirty="0" err="1"/>
              <a:t>Ea</a:t>
            </a:r>
            <a:r>
              <a:rPr lang="en-US" dirty="0"/>
              <a:t> means later convective transition than with ref </a:t>
            </a:r>
            <a:r>
              <a:rPr lang="en-US" dirty="0" err="1"/>
              <a:t>Ea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Late convection, &gt; 20 Km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2" name="Picture 1" descr="A group of red and blue graphs&#10;&#10;Description automatically generated">
            <a:extLst>
              <a:ext uri="{FF2B5EF4-FFF2-40B4-BE49-F238E27FC236}">
                <a16:creationId xmlns:a16="http://schemas.microsoft.com/office/drawing/2014/main" id="{454B48CF-E3E0-C700-4C49-C5B35A5A48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8117" y="-308344"/>
            <a:ext cx="9334255" cy="391149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C9927C0-E45E-A08E-EA3D-A1532AB089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5211" y="3429001"/>
            <a:ext cx="9870402" cy="819332"/>
          </a:xfrm>
          <a:prstGeom prst="rect">
            <a:avLst/>
          </a:prstGeom>
        </p:spPr>
      </p:pic>
      <p:pic>
        <p:nvPicPr>
          <p:cNvPr id="5" name="Picture 4" descr="A group of graphs showing different sizes of data&#10;&#10;Description automatically generated with medium confidence">
            <a:extLst>
              <a:ext uri="{FF2B5EF4-FFF2-40B4-BE49-F238E27FC236}">
                <a16:creationId xmlns:a16="http://schemas.microsoft.com/office/drawing/2014/main" id="{ED71CD56-0320-A843-1575-43241E5E94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9627" y="-712522"/>
            <a:ext cx="9334255" cy="41415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A41E45B-E525-F7FA-079F-2C146FFE40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5210" y="3455633"/>
            <a:ext cx="9870401" cy="792700"/>
          </a:xfrm>
          <a:prstGeom prst="rect">
            <a:avLst/>
          </a:prstGeom>
        </p:spPr>
      </p:pic>
      <p:pic>
        <p:nvPicPr>
          <p:cNvPr id="7" name="Picture 6" descr="A group of red and blue graphs&#10;&#10;Description automatically generated">
            <a:extLst>
              <a:ext uri="{FF2B5EF4-FFF2-40B4-BE49-F238E27FC236}">
                <a16:creationId xmlns:a16="http://schemas.microsoft.com/office/drawing/2014/main" id="{6088896C-A668-A0AD-EEF5-1064633F35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39624" y="-501278"/>
            <a:ext cx="9334255" cy="395691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BAF68F8-D736-6233-8225-1D010B0EA6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85207" y="3428999"/>
            <a:ext cx="9962067" cy="819334"/>
          </a:xfrm>
          <a:prstGeom prst="rect">
            <a:avLst/>
          </a:prstGeom>
        </p:spPr>
      </p:pic>
      <p:pic>
        <p:nvPicPr>
          <p:cNvPr id="9" name="Picture 8" descr="A group of graphs showing the temperature&#10;&#10;Description automatically generated with medium confidence">
            <a:extLst>
              <a:ext uri="{FF2B5EF4-FFF2-40B4-BE49-F238E27FC236}">
                <a16:creationId xmlns:a16="http://schemas.microsoft.com/office/drawing/2014/main" id="{A37D2EB6-EB7E-CCAB-F9FF-EADA2C2B1F8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18114" y="-526405"/>
            <a:ext cx="9334254" cy="395540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17FAAEF-1857-3636-133A-328E0002917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85206" y="3402367"/>
            <a:ext cx="9852925" cy="824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588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0202ADF-B6D0-B7FC-C53D-8EAF33D82D6A}"/>
              </a:ext>
            </a:extLst>
          </p:cNvPr>
          <p:cNvSpPr txBox="1"/>
          <p:nvPr/>
        </p:nvSpPr>
        <p:spPr>
          <a:xfrm>
            <a:off x="253402" y="4200032"/>
            <a:ext cx="102303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Sim set description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High melting point viscosity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High activation energy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Ts = 100 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No volumetric heating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Description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High viscosity + high activation means no convection till probably &gt; 45 km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2" name="Picture 1" descr="A group of red and blue graphs&#10;&#10;Description automatically generated">
            <a:extLst>
              <a:ext uri="{FF2B5EF4-FFF2-40B4-BE49-F238E27FC236}">
                <a16:creationId xmlns:a16="http://schemas.microsoft.com/office/drawing/2014/main" id="{454B48CF-E3E0-C700-4C49-C5B35A5A48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8117" y="-308344"/>
            <a:ext cx="9334255" cy="391149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C9927C0-E45E-A08E-EA3D-A1532AB089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5211" y="3429001"/>
            <a:ext cx="9870402" cy="819332"/>
          </a:xfrm>
          <a:prstGeom prst="rect">
            <a:avLst/>
          </a:prstGeom>
        </p:spPr>
      </p:pic>
      <p:pic>
        <p:nvPicPr>
          <p:cNvPr id="5" name="Picture 4" descr="A group of graphs showing different sizes of data&#10;&#10;Description automatically generated with medium confidence">
            <a:extLst>
              <a:ext uri="{FF2B5EF4-FFF2-40B4-BE49-F238E27FC236}">
                <a16:creationId xmlns:a16="http://schemas.microsoft.com/office/drawing/2014/main" id="{ED71CD56-0320-A843-1575-43241E5E94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9627" y="-712522"/>
            <a:ext cx="9334255" cy="41415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A41E45B-E525-F7FA-079F-2C146FFE40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5210" y="3455633"/>
            <a:ext cx="9870401" cy="792700"/>
          </a:xfrm>
          <a:prstGeom prst="rect">
            <a:avLst/>
          </a:prstGeom>
        </p:spPr>
      </p:pic>
      <p:pic>
        <p:nvPicPr>
          <p:cNvPr id="7" name="Picture 6" descr="A group of red and blue graphs&#10;&#10;Description automatically generated">
            <a:extLst>
              <a:ext uri="{FF2B5EF4-FFF2-40B4-BE49-F238E27FC236}">
                <a16:creationId xmlns:a16="http://schemas.microsoft.com/office/drawing/2014/main" id="{6088896C-A668-A0AD-EEF5-1064633F35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39624" y="-501278"/>
            <a:ext cx="9334255" cy="395691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BAF68F8-D736-6233-8225-1D010B0EA6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85207" y="3428999"/>
            <a:ext cx="9962067" cy="819334"/>
          </a:xfrm>
          <a:prstGeom prst="rect">
            <a:avLst/>
          </a:prstGeom>
        </p:spPr>
      </p:pic>
      <p:pic>
        <p:nvPicPr>
          <p:cNvPr id="9" name="Picture 8" descr="A group of graphs showing different sizes of data&#10;&#10;Description automatically generated with medium confidence">
            <a:extLst>
              <a:ext uri="{FF2B5EF4-FFF2-40B4-BE49-F238E27FC236}">
                <a16:creationId xmlns:a16="http://schemas.microsoft.com/office/drawing/2014/main" id="{709DFBEC-0299-26B8-F396-EEAF313B866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39620" y="-233915"/>
            <a:ext cx="9291295" cy="366291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40C629C-A413-FDB8-5F04-95C43B21A94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85207" y="3465551"/>
            <a:ext cx="9870400" cy="73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3246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64B998-A1D4-5836-BF50-CD0B39614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Questions for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88BA9C-BDE0-2AF9-3827-A95C81EFF3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Chance of positive identification?</a:t>
            </a:r>
          </a:p>
          <a:p>
            <a:endParaRPr lang="en-US" dirty="0"/>
          </a:p>
          <a:p>
            <a:r>
              <a:rPr lang="en-US" dirty="0"/>
              <a:t>How is detection of specific features of a radargram performed in radio glaciology?</a:t>
            </a:r>
          </a:p>
          <a:p>
            <a:endParaRPr lang="en-US" dirty="0"/>
          </a:p>
          <a:p>
            <a:r>
              <a:rPr lang="en-US" dirty="0"/>
              <a:t>What’s the difference between the detection of the eutectic melt and the “eutectic zone” that you want me to analyze?</a:t>
            </a:r>
          </a:p>
        </p:txBody>
      </p:sp>
    </p:spTree>
    <p:extLst>
      <p:ext uri="{BB962C8B-B14F-4D97-AF65-F5344CB8AC3E}">
        <p14:creationId xmlns:p14="http://schemas.microsoft.com/office/powerpoint/2010/main" val="2750086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B65D3-965C-E1ED-3857-CFCE6B693C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Kalousova</a:t>
            </a:r>
            <a:r>
              <a:rPr lang="en-US" dirty="0"/>
              <a:t> Paper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C47B0C-3BBF-AD15-AD0C-9B177546E9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Varied 5 variables</a:t>
            </a:r>
          </a:p>
          <a:p>
            <a:endParaRPr lang="en-US" dirty="0"/>
          </a:p>
          <a:p>
            <a:r>
              <a:rPr lang="en-US" dirty="0">
                <a:effectLst/>
              </a:rPr>
              <a:t>𝜂</a:t>
            </a:r>
            <a:r>
              <a:rPr lang="en-US" baseline="-25000" dirty="0">
                <a:effectLst/>
              </a:rPr>
              <a:t>0</a:t>
            </a:r>
            <a:r>
              <a:rPr lang="en-US" dirty="0">
                <a:effectLst/>
              </a:rPr>
              <a:t> – Melting point Viscosity (</a:t>
            </a:r>
            <a:r>
              <a:rPr lang="en-US" dirty="0" err="1">
                <a:effectLst/>
              </a:rPr>
              <a:t>PaS</a:t>
            </a:r>
            <a:r>
              <a:rPr lang="en-US" dirty="0"/>
              <a:t>), ref 10^14  </a:t>
            </a:r>
            <a:r>
              <a:rPr lang="en-US" dirty="0" err="1"/>
              <a:t>PaS</a:t>
            </a:r>
            <a:endParaRPr lang="en-US" dirty="0"/>
          </a:p>
          <a:p>
            <a:endParaRPr lang="en-US" dirty="0">
              <a:effectLst/>
            </a:endParaRPr>
          </a:p>
          <a:p>
            <a:r>
              <a:rPr lang="en-US" dirty="0" err="1">
                <a:effectLst/>
              </a:rPr>
              <a:t>E</a:t>
            </a:r>
            <a:r>
              <a:rPr lang="en-US" baseline="-25000" dirty="0" err="1">
                <a:effectLst/>
              </a:rPr>
              <a:t>a</a:t>
            </a:r>
            <a:r>
              <a:rPr lang="en-US" dirty="0"/>
              <a:t> </a:t>
            </a:r>
            <a:r>
              <a:rPr lang="en-US" dirty="0">
                <a:effectLst/>
              </a:rPr>
              <a:t>– Activation Energy (J/mol), ref 5 * 10^4  J/mol</a:t>
            </a:r>
          </a:p>
          <a:p>
            <a:endParaRPr lang="en-US" dirty="0">
              <a:effectLst/>
            </a:endParaRPr>
          </a:p>
          <a:p>
            <a:r>
              <a:rPr lang="en-US" dirty="0"/>
              <a:t>T</a:t>
            </a:r>
            <a:r>
              <a:rPr lang="en-US" baseline="-25000" dirty="0"/>
              <a:t>s</a:t>
            </a:r>
            <a:r>
              <a:rPr lang="en-US" dirty="0"/>
              <a:t> – Surface Temp (K), ref 100 K</a:t>
            </a:r>
          </a:p>
          <a:p>
            <a:endParaRPr lang="en-US" dirty="0"/>
          </a:p>
          <a:p>
            <a:r>
              <a:rPr lang="en-US" dirty="0">
                <a:effectLst/>
              </a:rPr>
              <a:t>H</a:t>
            </a:r>
            <a:r>
              <a:rPr lang="en-US" baseline="-25000" dirty="0">
                <a:effectLst/>
              </a:rPr>
              <a:t>m</a:t>
            </a:r>
            <a:r>
              <a:rPr lang="en-US" dirty="0">
                <a:effectLst/>
              </a:rPr>
              <a:t> – Magnitude of Volumetric Heating (W/m^3), ref 0 /m^3</a:t>
            </a:r>
          </a:p>
          <a:p>
            <a:endParaRPr lang="en-US" baseline="-25000" dirty="0">
              <a:effectLst/>
            </a:endParaRPr>
          </a:p>
          <a:p>
            <a:r>
              <a:rPr lang="en-US" dirty="0">
                <a:effectLst/>
              </a:rPr>
              <a:t>D  - Ice shell depth (km), no ref</a:t>
            </a:r>
          </a:p>
          <a:p>
            <a:endParaRPr lang="en-US" dirty="0">
              <a:effectLst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42338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772C51-E64F-3FE7-3579-91A6CD087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Parameter variation Takeaway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919EFB-6F56-2857-E370-7F8D79530E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Largest control for convective vigor</a:t>
            </a:r>
          </a:p>
          <a:p>
            <a:pPr marL="914400" lvl="1" indent="-457200">
              <a:buAutoNum type="arabicPeriod"/>
            </a:pPr>
            <a:r>
              <a:rPr lang="en-US" dirty="0"/>
              <a:t>Melting point viscosity (10^13 Pa s - 10^15 Pa s ),  </a:t>
            </a:r>
          </a:p>
          <a:p>
            <a:pPr marL="914400" lvl="1" indent="-457200">
              <a:buAutoNum type="arabicPeriod"/>
            </a:pPr>
            <a:r>
              <a:rPr lang="en-US" dirty="0"/>
              <a:t>Activation Energy (2.2 *10^4 J/mol – 6.6 * 10^4 J/mol)</a:t>
            </a:r>
          </a:p>
          <a:p>
            <a:pPr marL="914400" lvl="1" indent="-457200">
              <a:buAutoNum type="arabicPeriod"/>
            </a:pPr>
            <a:r>
              <a:rPr lang="en-US" dirty="0"/>
              <a:t>Ice shell depth (5 – 30 km)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Smaller controls</a:t>
            </a:r>
          </a:p>
          <a:p>
            <a:pPr lvl="1"/>
            <a:r>
              <a:rPr lang="en-US" dirty="0"/>
              <a:t>Surface Temp</a:t>
            </a:r>
          </a:p>
          <a:p>
            <a:pPr lvl="1"/>
            <a:r>
              <a:rPr lang="en-US" dirty="0"/>
              <a:t>Volumetric Heating</a:t>
            </a:r>
          </a:p>
          <a:p>
            <a:pPr marL="0" indent="0">
              <a:buNone/>
            </a:pPr>
            <a:endParaRPr lang="en-US" dirty="0"/>
          </a:p>
          <a:p>
            <a:pPr marL="914400" lvl="1" indent="-457200"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38059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A8D081-24E1-D866-60EC-FE20981950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2986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Important Comparisons</a:t>
            </a:r>
          </a:p>
        </p:txBody>
      </p:sp>
    </p:spTree>
    <p:extLst>
      <p:ext uri="{BB962C8B-B14F-4D97-AF65-F5344CB8AC3E}">
        <p14:creationId xmlns:p14="http://schemas.microsoft.com/office/powerpoint/2010/main" val="25807895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0202ADF-B6D0-B7FC-C53D-8EAF33D82D6A}"/>
              </a:ext>
            </a:extLst>
          </p:cNvPr>
          <p:cNvSpPr txBox="1"/>
          <p:nvPr/>
        </p:nvSpPr>
        <p:spPr>
          <a:xfrm>
            <a:off x="838201" y="4331756"/>
            <a:ext cx="1125070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Sim set description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High melting point viscosity (10^15 Pa 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Ref activation energy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No volumetric heating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Ts = 100 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Description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Very conductive – so far the largest control of convective vigor is melting point viscosity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even more so then ice shell depth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2" name="Picture 1" descr="A group of red and blue graphs&#10;&#10;Description automatically generated">
            <a:extLst>
              <a:ext uri="{FF2B5EF4-FFF2-40B4-BE49-F238E27FC236}">
                <a16:creationId xmlns:a16="http://schemas.microsoft.com/office/drawing/2014/main" id="{454B48CF-E3E0-C700-4C49-C5B35A5A48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8117" y="-308344"/>
            <a:ext cx="9334255" cy="391149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C9927C0-E45E-A08E-EA3D-A1532AB089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5211" y="3429001"/>
            <a:ext cx="9870402" cy="819332"/>
          </a:xfrm>
          <a:prstGeom prst="rect">
            <a:avLst/>
          </a:prstGeom>
        </p:spPr>
      </p:pic>
      <p:pic>
        <p:nvPicPr>
          <p:cNvPr id="5" name="Picture 4" descr="A group of graphs showing different sizes of data&#10;&#10;Description automatically generated with medium confidence">
            <a:extLst>
              <a:ext uri="{FF2B5EF4-FFF2-40B4-BE49-F238E27FC236}">
                <a16:creationId xmlns:a16="http://schemas.microsoft.com/office/drawing/2014/main" id="{ED71CD56-0320-A843-1575-43241E5E94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9627" y="-712522"/>
            <a:ext cx="9334255" cy="41415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A41E45B-E525-F7FA-079F-2C146FFE40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5210" y="3455633"/>
            <a:ext cx="9870401" cy="79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4408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0202ADF-B6D0-B7FC-C53D-8EAF33D82D6A}"/>
              </a:ext>
            </a:extLst>
          </p:cNvPr>
          <p:cNvSpPr txBox="1"/>
          <p:nvPr/>
        </p:nvSpPr>
        <p:spPr>
          <a:xfrm>
            <a:off x="838201" y="4307043"/>
            <a:ext cx="1125070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Sim set description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Lower N0 (melting point viscosity), 10^14 Pa s-&gt; 10^13 Pa 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Ref activation energy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No volumetric heating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Ts 100 K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Description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Convection forms very early, 5 km – 10 km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First instance of vigorous convection/unstable plumes &gt; 20 km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9358643-D655-16B4-1B2F-0834F9E7AA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1" y="-180872"/>
            <a:ext cx="9932582" cy="383672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BC4C970-6143-62A8-CD92-6BF5B8FB02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552" y="3572541"/>
            <a:ext cx="8911517" cy="651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2422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795</TotalTime>
  <Words>1171</Words>
  <Application>Microsoft Macintosh PowerPoint</Application>
  <PresentationFormat>Widescreen</PresentationFormat>
  <Paragraphs>255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7" baseType="lpstr">
      <vt:lpstr>Aptos</vt:lpstr>
      <vt:lpstr>Aptos Display</vt:lpstr>
      <vt:lpstr>Arial</vt:lpstr>
      <vt:lpstr>Office Theme</vt:lpstr>
      <vt:lpstr>PowerPoint Presentation</vt:lpstr>
      <vt:lpstr>Taco Paper</vt:lpstr>
      <vt:lpstr>Taco Paper</vt:lpstr>
      <vt:lpstr>Questions for You</vt:lpstr>
      <vt:lpstr>Kalousova Paper</vt:lpstr>
      <vt:lpstr>Parameter variation Takeaway</vt:lpstr>
      <vt:lpstr>Important Comparisons</vt:lpstr>
      <vt:lpstr>PowerPoint Presentation</vt:lpstr>
      <vt:lpstr>PowerPoint Presentation</vt:lpstr>
      <vt:lpstr>PowerPoint Presentation</vt:lpstr>
      <vt:lpstr>PowerPoint Presentation</vt:lpstr>
      <vt:lpstr>My Pitch</vt:lpstr>
      <vt:lpstr>PowerPoint Presentation</vt:lpstr>
      <vt:lpstr>PowerPoint Presentation</vt:lpstr>
      <vt:lpstr>My pitch</vt:lpstr>
      <vt:lpstr>My Pitch</vt:lpstr>
      <vt:lpstr>PowerPoint Presentation</vt:lpstr>
      <vt:lpstr>All Comaprisons</vt:lpstr>
      <vt:lpstr>Kalousova Paper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William Byrne</dc:creator>
  <cp:lastModifiedBy>William Byrne</cp:lastModifiedBy>
  <cp:revision>3</cp:revision>
  <dcterms:created xsi:type="dcterms:W3CDTF">2024-06-28T17:24:06Z</dcterms:created>
  <dcterms:modified xsi:type="dcterms:W3CDTF">2024-07-01T22:44:28Z</dcterms:modified>
</cp:coreProperties>
</file>